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5" r:id="rId3"/>
    <p:sldId id="2146847076" r:id="rId4"/>
    <p:sldId id="2146846795" r:id="rId5"/>
    <p:sldId id="2146847066" r:id="rId6"/>
    <p:sldId id="2146847078" r:id="rId7"/>
    <p:sldId id="2146847089" r:id="rId8"/>
    <p:sldId id="2146847054" r:id="rId9"/>
    <p:sldId id="21468470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AEA31-37EB-4008-B930-A0B2605332BB}" v="44" dt="2022-06-17T12:58:55.188"/>
    <p1510:client id="{FB8A8DA1-CF10-49D5-A727-274BDF91ABE8}" v="236" dt="2022-06-17T13:23:03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1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52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IBM logo in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ibm.ent.box.com/s/axmuihfe55t0mgndqda0scwlnigjh73a" TargetMode="Externa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hyperlink" Target="https://techzone.ibm.com/collection/platinum-demos-low-code-integration-using-ai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tags" Target="../tags/tag12.xml"/><Relationship Id="rId7" Type="http://schemas.openxmlformats.org/officeDocument/2006/relationships/image" Target="../media/image13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jpg"/><Relationship Id="rId5" Type="http://schemas.openxmlformats.org/officeDocument/2006/relationships/tags" Target="../tags/tag18.xml"/><Relationship Id="rId10" Type="http://schemas.openxmlformats.org/officeDocument/2006/relationships/image" Target="../media/image13.jp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4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3.jpg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25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J5LcGB6e5JA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app-connect/containers_cd?topic=creating-managing-flows-in-app-connect-designe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edium.com/@ramkumarrj/ibm-app-connect-ai-powered-data-mapping-with-mapping-assist-41474ec8b6e3" TargetMode="External"/><Relationship Id="rId5" Type="http://schemas.openxmlformats.org/officeDocument/2006/relationships/hyperlink" Target="https://www.ibm.com/docs/en/app-connect/containers_cd?topic=ca-simplifying-data-mapping-data-transformation-ai-powered-suggestions" TargetMode="External"/><Relationship Id="rId10" Type="http://schemas.openxmlformats.org/officeDocument/2006/relationships/hyperlink" Target="https://dzone.com/articles/ibm-app-connects-mapping-assist-putting-ai-to-work" TargetMode="External"/><Relationship Id="rId4" Type="http://schemas.openxmlformats.org/officeDocument/2006/relationships/hyperlink" Target="https://youtu.be/kWc8-k2G3IY" TargetMode="External"/><Relationship Id="rId9" Type="http://schemas.openxmlformats.org/officeDocument/2006/relationships/hyperlink" Target="https://youtu.be/C0PxpFsvx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2954085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integration using AI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5E6A002C-60E5-911A-C6F4-7B5B11C48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48988"/>
              </p:ext>
            </p:extLst>
          </p:nvPr>
        </p:nvGraphicFramePr>
        <p:xfrm>
          <a:off x="228665" y="692448"/>
          <a:ext cx="8705023" cy="3078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19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8483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Low-code integration using AI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data synchronization example to illustrate how the Cloud Pak for Integration incorporates AI to automatically map fields between disparate CRM applications.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Integration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Low-code integration authoring; Mapping assistance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Integration 2021.4.1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2"/>
                        </a:rPr>
                        <a:t>https://techzone.ibm.com/collection/platinum-demos-low-code-integration-using-ai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3"/>
                        </a:rPr>
                        <a:t>https://ibm.ent.box.com/s/axmuihfe55t0mgndqda0scwlnigjh73a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26" name="Rectangle 4">
            <a:extLst>
              <a:ext uri="{FF2B5EF4-FFF2-40B4-BE49-F238E27FC236}">
                <a16:creationId xmlns:a16="http://schemas.microsoft.com/office/drawing/2014/main" id="{B76F01B0-0169-1510-584E-32B34F828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11576" y="3690176"/>
            <a:ext cx="3337105" cy="132914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CA1B8-7AEB-D9FD-DCB2-C74C4505229A}"/>
              </a:ext>
            </a:extLst>
          </p:cNvPr>
          <p:cNvSpPr txBox="1"/>
          <p:nvPr/>
        </p:nvSpPr>
        <p:spPr>
          <a:xfrm>
            <a:off x="2607493" y="4803881"/>
            <a:ext cx="333710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11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389F0AE7-0AD7-A46D-B9E8-29987AD35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51847" y="3682009"/>
            <a:ext cx="1105639" cy="133731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i="1" kern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FA9FC054-267F-8E7B-A316-1A8BEA56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0582" y="3891498"/>
            <a:ext cx="748169" cy="932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b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B3BAE-A922-1000-86C3-F7277B7F8CD0}"/>
              </a:ext>
            </a:extLst>
          </p:cNvPr>
          <p:cNvSpPr txBox="1"/>
          <p:nvPr/>
        </p:nvSpPr>
        <p:spPr>
          <a:xfrm>
            <a:off x="2742204" y="3455133"/>
            <a:ext cx="32023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5A399-128B-E117-03F9-0315A644BA5D}"/>
              </a:ext>
            </a:extLst>
          </p:cNvPr>
          <p:cNvSpPr txBox="1"/>
          <p:nvPr/>
        </p:nvSpPr>
        <p:spPr>
          <a:xfrm>
            <a:off x="6051847" y="4803881"/>
            <a:ext cx="110563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8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3F3264A5-E171-0680-3DFC-016DFD720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64736" y="3682008"/>
            <a:ext cx="1105639" cy="133731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b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i="1" kern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D3D27C7B-B9C9-3BD7-65E5-FA193518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43471" y="3891497"/>
            <a:ext cx="748169" cy="932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36000" tIns="36000" rIns="36000" bIns="36000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b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CB8A9-C9D5-0CAA-222F-E334ED864DA9}"/>
              </a:ext>
            </a:extLst>
          </p:cNvPr>
          <p:cNvSpPr txBox="1"/>
          <p:nvPr/>
        </p:nvSpPr>
        <p:spPr>
          <a:xfrm>
            <a:off x="7264736" y="4803880"/>
            <a:ext cx="1105639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i="1" kern="0" dirty="0">
                <a:latin typeface="Arial" panose="020B0604020202020204" pitchFamily="34" charset="0"/>
                <a:cs typeface="Arial" panose="020B0604020202020204" pitchFamily="34" charset="0"/>
              </a:rPr>
              <a:t>Insightly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EFEEA3-6EB5-2398-58CC-6F63ACAC1A45}"/>
              </a:ext>
            </a:extLst>
          </p:cNvPr>
          <p:cNvSpPr txBox="1"/>
          <p:nvPr/>
        </p:nvSpPr>
        <p:spPr>
          <a:xfrm>
            <a:off x="6051848" y="3447221"/>
            <a:ext cx="23185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Third-party applications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02FCA49-6E79-C93C-B188-F6821C0F7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92641" y="3891498"/>
            <a:ext cx="2897414" cy="932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Application integration</a:t>
            </a:r>
            <a:endParaRPr lang="en-US" sz="8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98DF90-51E4-ACA5-9E49-F9AB5349416D}"/>
              </a:ext>
            </a:extLst>
          </p:cNvPr>
          <p:cNvGrpSpPr/>
          <p:nvPr/>
        </p:nvGrpSpPr>
        <p:grpSpPr>
          <a:xfrm>
            <a:off x="2904722" y="4289468"/>
            <a:ext cx="2673252" cy="376551"/>
            <a:chOff x="2890434" y="4237430"/>
            <a:chExt cx="2673252" cy="376551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CEFD37B8-877D-1334-B267-DAD20A398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754202" y="4237430"/>
              <a:ext cx="809484" cy="374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Connectors</a:t>
              </a:r>
              <a:endPara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0B849C80-7D1E-63A9-4F42-0801DB7F6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90434" y="4237434"/>
              <a:ext cx="809484" cy="37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Integration flow design</a:t>
              </a:r>
              <a:endPara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46B9101A-738F-684B-B4FC-01E1C3214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822318" y="4239077"/>
              <a:ext cx="809484" cy="374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 assistance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74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lur&#10;&#10;Description automatically generated">
            <a:extLst>
              <a:ext uri="{FF2B5EF4-FFF2-40B4-BE49-F238E27FC236}">
                <a16:creationId xmlns:a16="http://schemas.microsoft.com/office/drawing/2014/main" id="{55263C72-763A-FCFB-9386-5465B0239E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0" name="Picture 19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A0E20C6B-147A-61DE-5C52-925DB8A1586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833850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862538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6FBC97-493F-8842-94F7-6D1E762DB9D9}"/>
              </a:ext>
            </a:extLst>
          </p:cNvPr>
          <p:cNvSpPr/>
          <p:nvPr/>
        </p:nvSpPr>
        <p:spPr>
          <a:xfrm>
            <a:off x="2503051" y="3689290"/>
            <a:ext cx="5741217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endParaRPr lang="en-US" sz="1200" kern="0" dirty="0">
              <a:solidFill>
                <a:srgbClr val="00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88CDA-000D-CCE9-3BBA-F36942E0BBDF}"/>
              </a:ext>
            </a:extLst>
          </p:cNvPr>
          <p:cNvGrpSpPr/>
          <p:nvPr/>
        </p:nvGrpSpPr>
        <p:grpSpPr>
          <a:xfrm>
            <a:off x="2602619" y="4041128"/>
            <a:ext cx="5739304" cy="483254"/>
            <a:chOff x="2602619" y="4175080"/>
            <a:chExt cx="5739304" cy="483254"/>
          </a:xfrm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8963498E-6285-08DD-0E58-D5C828B4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02619" y="4175080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B86AD4-0128-DFA4-6CAC-B0498D8D3D4F}"/>
                </a:ext>
              </a:extLst>
            </p:cNvPr>
            <p:cNvSpPr/>
            <p:nvPr/>
          </p:nvSpPr>
          <p:spPr>
            <a:xfrm>
              <a:off x="2602619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Low-code integration authoring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00C57D-68AF-7C20-B85B-9E8459D1F701}"/>
                </a:ext>
              </a:extLst>
            </p:cNvPr>
            <p:cNvSpPr/>
            <p:nvPr/>
          </p:nvSpPr>
          <p:spPr>
            <a:xfrm>
              <a:off x="5472065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 assistance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6231A9-1F95-F195-65EB-E35F18AEB5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72271" y="4272845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745755-A51F-E749-99CA-589257BF1079}"/>
              </a:ext>
            </a:extLst>
          </p:cNvPr>
          <p:cNvGrpSpPr/>
          <p:nvPr/>
        </p:nvGrpSpPr>
        <p:grpSpPr>
          <a:xfrm>
            <a:off x="1129906" y="1142395"/>
            <a:ext cx="6884189" cy="2462046"/>
            <a:chOff x="872625" y="1249072"/>
            <a:chExt cx="5555993" cy="2462046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4FE98287-E386-F74B-B853-9E8E3E65E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72625" y="1249072"/>
              <a:ext cx="4112822" cy="8197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Acme Retail uses Salesforce as their CRM. The company acquires a small retailer that uses a different CRM. Acme needs to merge the two systems in order to send promotions to both sets of customers.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4DAF8D60-FEB2-0740-99BC-86126618B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92232" y="2068830"/>
              <a:ext cx="411480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Acme’s integration team builds an integration flow to automatically import customer records from the acquired company’s CRM system into Acme’s Salesforce system.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D168C6E0-C6AB-4944-93A4-3BA846142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13818" y="2888158"/>
              <a:ext cx="4114800" cy="822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Cloud Pak’s built-in AI to map between the two CRM systems, Acme automatically maps fields that have different names or use different data formats.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lur&#10;&#10;Description automatically generated">
            <a:extLst>
              <a:ext uri="{FF2B5EF4-FFF2-40B4-BE49-F238E27FC236}">
                <a16:creationId xmlns:a16="http://schemas.microsoft.com/office/drawing/2014/main" id="{FBA1A5FA-A870-13CE-5866-EF3B5F119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1" name="Picture 20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5E5276C7-58A4-E9AF-FB2B-8E12E5558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 wrap="square"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8EBF4-F9A1-DF7E-5CC3-474DC9359930}"/>
              </a:ext>
            </a:extLst>
          </p:cNvPr>
          <p:cNvGrpSpPr/>
          <p:nvPr/>
        </p:nvGrpSpPr>
        <p:grpSpPr>
          <a:xfrm>
            <a:off x="228667" y="1541049"/>
            <a:ext cx="1645209" cy="2061403"/>
            <a:chOff x="228667" y="1804512"/>
            <a:chExt cx="1645209" cy="2061403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28667" y="1804512"/>
              <a:ext cx="164520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Create the flow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8667" y="2324103"/>
              <a:ext cx="1645209" cy="15418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72000" rIns="36000" bIns="7200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Create an API by first defining a data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7E3FC51-726E-4A04-7DC7-C336A0183C2C}"/>
              </a:ext>
            </a:extLst>
          </p:cNvPr>
          <p:cNvGrpSpPr/>
          <p:nvPr/>
        </p:nvGrpSpPr>
        <p:grpSpPr>
          <a:xfrm>
            <a:off x="2575581" y="1541071"/>
            <a:ext cx="1645210" cy="2061359"/>
            <a:chOff x="2575819" y="1808797"/>
            <a:chExt cx="1645210" cy="2061359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575819" y="1808797"/>
              <a:ext cx="164521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 the flow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575819" y="2328344"/>
              <a:ext cx="1645210" cy="15418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72000" rIns="36000" bIns="7200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 the flow to synchronize a list of contacts from Salesforce to Insightly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EBAB91-DB46-B93D-24D2-404B01446E1D}"/>
              </a:ext>
            </a:extLst>
          </p:cNvPr>
          <p:cNvGrpSpPr/>
          <p:nvPr/>
        </p:nvGrpSpPr>
        <p:grpSpPr>
          <a:xfrm>
            <a:off x="4922496" y="1536859"/>
            <a:ext cx="1645920" cy="2069783"/>
            <a:chOff x="4922971" y="1808797"/>
            <a:chExt cx="1645920" cy="2069783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22971" y="1808797"/>
              <a:ext cx="1645210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mapping assist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922971" y="2336768"/>
              <a:ext cx="1645920" cy="15418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</a:pPr>
              <a:endParaRPr lang="en-GB" altLang="ja-JP" sz="1100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</a:pPr>
              <a:r>
                <a:rPr lang="en-GB" altLang="ja-JP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Perform the mapping between the data models in each of the systems using the intelligent mapping capability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1980030" y="2385007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4326945" y="2385007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C606DA-3D08-641C-1BDF-350B71EEAC41}"/>
              </a:ext>
            </a:extLst>
          </p:cNvPr>
          <p:cNvGrpSpPr/>
          <p:nvPr/>
        </p:nvGrpSpPr>
        <p:grpSpPr>
          <a:xfrm>
            <a:off x="7270123" y="1537452"/>
            <a:ext cx="1645210" cy="2068596"/>
            <a:chOff x="7270123" y="1797276"/>
            <a:chExt cx="1645210" cy="2068596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3C81EB82-DD20-778D-A61C-88FAAF2F4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270123" y="1797276"/>
              <a:ext cx="164520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Test the data sync</a:t>
              </a:r>
            </a:p>
          </p:txBody>
        </p:sp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7C699628-8F62-7E31-BDA8-D8DFE22E3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270124" y="2324060"/>
              <a:ext cx="1645209" cy="15418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72000" rIns="36000" bIns="7200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lvl="0"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Test the data sync to show that contacts from Salesforce appear in Insightly with their data correctly transformed</a:t>
              </a:r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86CBDE7-A9EA-8789-F533-277643106BBC}"/>
              </a:ext>
            </a:extLst>
          </p:cNvPr>
          <p:cNvSpPr/>
          <p:nvPr/>
        </p:nvSpPr>
        <p:spPr bwMode="auto">
          <a:xfrm>
            <a:off x="6674570" y="2385007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lur&#10;&#10;Description automatically generated">
            <a:extLst>
              <a:ext uri="{FF2B5EF4-FFF2-40B4-BE49-F238E27FC236}">
                <a16:creationId xmlns:a16="http://schemas.microsoft.com/office/drawing/2014/main" id="{94F3748D-67C6-D642-3B53-9402D666203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18" name="Picture 1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66D37EED-FE31-2A88-B6B8-07EB068AEDD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E579B32D-72D4-9575-1D2A-61003D37C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0086" y="1440930"/>
            <a:ext cx="3246120" cy="27400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2F66117-0BC7-67FA-E89B-6208D615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12327" y="1440930"/>
            <a:ext cx="1708399" cy="27400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05F9AE63-D32A-0A3A-4107-6DF0BED67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76536" y="1661206"/>
            <a:ext cx="1379980" cy="2149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salesforce.com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4F3F08-3515-011D-0D1B-D7916827ADFD}"/>
              </a:ext>
            </a:extLst>
          </p:cNvPr>
          <p:cNvSpPr txBox="1"/>
          <p:nvPr/>
        </p:nvSpPr>
        <p:spPr>
          <a:xfrm>
            <a:off x="1100086" y="3857430"/>
            <a:ext cx="323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Integration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08AD1AD3-AEBC-840F-5477-E24C75F5B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84935" y="1440930"/>
            <a:ext cx="1708399" cy="27400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350B83B1-E2AE-D6F3-BBE6-E1C5D2C18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49144" y="1661206"/>
            <a:ext cx="1379980" cy="2149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Insightly CRM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FC2A7E-8C0F-5663-D0DE-2D955FE2E1D7}"/>
              </a:ext>
            </a:extLst>
          </p:cNvPr>
          <p:cNvGrpSpPr/>
          <p:nvPr/>
        </p:nvGrpSpPr>
        <p:grpSpPr>
          <a:xfrm>
            <a:off x="1431556" y="1661206"/>
            <a:ext cx="2583180" cy="2149640"/>
            <a:chOff x="1431556" y="1661206"/>
            <a:chExt cx="2583180" cy="2149640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16B3718E-66E4-0E5F-4E6E-66B0AF03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431556" y="1661206"/>
              <a:ext cx="2583180" cy="2149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br>
                <a:rPr lang="en-US" sz="10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integration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D0E2A4-49C5-38E5-AE47-6382987B726D}"/>
                </a:ext>
              </a:extLst>
            </p:cNvPr>
            <p:cNvGrpSpPr/>
            <p:nvPr/>
          </p:nvGrpSpPr>
          <p:grpSpPr>
            <a:xfrm>
              <a:off x="1750197" y="2337941"/>
              <a:ext cx="1945898" cy="1252759"/>
              <a:chOff x="1782326" y="2337941"/>
              <a:chExt cx="1945898" cy="1252759"/>
            </a:xfrm>
          </p:grpSpPr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D082DCF2-A6F7-25CF-12A6-4D33DEE14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302647" y="3022380"/>
                <a:ext cx="905256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100" kern="0" dirty="0">
                    <a:solidFill>
                      <a:schemeClr val="bg1"/>
                    </a:solidFill>
                    <a:latin typeface="Arial"/>
                    <a:ea typeface="ＭＳ Ｐゴシック"/>
                    <a:cs typeface="Arial"/>
                  </a:rPr>
                  <a:t>Connectors</a:t>
                </a:r>
                <a:endPara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3">
                <a:extLst>
                  <a:ext uri="{FF2B5EF4-FFF2-40B4-BE49-F238E27FC236}">
                    <a16:creationId xmlns:a16="http://schemas.microsoft.com/office/drawing/2014/main" id="{EC5C5CFC-463B-A014-6001-1AAF029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782326" y="2338470"/>
                <a:ext cx="905256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100" kern="0" dirty="0">
                    <a:solidFill>
                      <a:schemeClr val="bg1"/>
                    </a:solidFill>
                    <a:latin typeface="Arial"/>
                    <a:ea typeface="ＭＳ Ｐゴシック"/>
                    <a:cs typeface="Arial"/>
                  </a:rPr>
                  <a:t>Integration flow design</a:t>
                </a:r>
                <a:endPara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37B2B7B-9D86-0B01-0C56-9BB7C506C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22968" y="2337941"/>
                <a:ext cx="905256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100" kern="0" dirty="0">
                    <a:solidFill>
                      <a:schemeClr val="bg1"/>
                    </a:solidFill>
                    <a:latin typeface="Arial"/>
                    <a:ea typeface="ＭＳ Ｐゴシック"/>
                    <a:cs typeface="Arial"/>
                  </a:rPr>
                  <a:t>Mapping assistance</a:t>
                </a:r>
                <a:endPara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4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integration using AI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40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Low-code integration using AI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55779-F83A-B415-A629-0F03573C2324}"/>
              </a:ext>
            </a:extLst>
          </p:cNvPr>
          <p:cNvSpPr/>
          <p:nvPr/>
        </p:nvSpPr>
        <p:spPr>
          <a:xfrm>
            <a:off x="329580" y="1118073"/>
            <a:ext cx="7072983" cy="257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integration removes skill barriers,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simplifying the creation of integration with any application, across a hybrid multi-cloud ecosystem.</a:t>
            </a:r>
          </a:p>
          <a:p>
            <a:pPr marL="354330" indent="-28575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mapping removes the complexity and cost of mapping data structures by…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mapping fields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from sample data and historical mapping trends</a:t>
            </a:r>
          </a:p>
          <a:p>
            <a:pPr marL="354330" indent="-28575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SaaS applications becoming silos by…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synchronizing data across SaaS applications</a:t>
            </a:r>
          </a:p>
          <a:p>
            <a:pPr marL="697321" lvl="1" indent="-28575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composite APIs</a:t>
            </a:r>
          </a:p>
        </p:txBody>
      </p:sp>
    </p:spTree>
    <p:extLst>
      <p:ext uri="{BB962C8B-B14F-4D97-AF65-F5344CB8AC3E}">
        <p14:creationId xmlns:p14="http://schemas.microsoft.com/office/powerpoint/2010/main" val="161397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81D74333-ED32-63A6-B40E-FDAEE2AFDD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F30C97A0-9FE0-F999-9C5A-FD98727D9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Mapping assist overview video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Mapping assist documentation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mapping assist actually works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and managing flows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Mapping assist from Salesforce to Microsoft 365 (video: part 1)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Mapping assist from Salesforce to Microsoft 365 (video: part 2)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Mapping assist from Salesforce to Microsoft 365 (blog post)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25953</TotalTime>
  <Words>551</Words>
  <Application>Microsoft Macintosh PowerPoint</Application>
  <PresentationFormat>On-screen Show (16:9)</PresentationFormat>
  <Paragraphs>98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Calibri</vt:lpstr>
      <vt:lpstr>IBM Plex Sans</vt:lpstr>
      <vt:lpstr>System Font Regular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135</cp:revision>
  <cp:lastPrinted>2019-04-25T15:14:05Z</cp:lastPrinted>
  <dcterms:created xsi:type="dcterms:W3CDTF">2022-03-29T18:01:34Z</dcterms:created>
  <dcterms:modified xsi:type="dcterms:W3CDTF">2022-06-24T20:53:43Z</dcterms:modified>
</cp:coreProperties>
</file>